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Oswald Bold" charset="1" panose="00000800000000000000"/>
      <p:regular r:id="rId18"/>
    </p:embeddedFont>
    <p:embeddedFont>
      <p:font typeface="Montserrat Bold" charset="1" panose="00000800000000000000"/>
      <p:regular r:id="rId19"/>
    </p:embeddedFont>
    <p:embeddedFont>
      <p:font typeface="DM Sans Bold" charset="1" panose="00000000000000000000"/>
      <p:regular r:id="rId20"/>
    </p:embeddedFont>
    <p:embeddedFont>
      <p:font typeface="DM Sans" charset="1" panose="00000000000000000000"/>
      <p:regular r:id="rId21"/>
    </p:embeddedFont>
    <p:embeddedFont>
      <p:font typeface="Oswald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https://www.nobelprize.org/prizes/medicine/2021/press-release/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29.png" Type="http://schemas.openxmlformats.org/officeDocument/2006/relationships/image"/><Relationship Id="rId5" Target="../media/image30.svg" Type="http://schemas.openxmlformats.org/officeDocument/2006/relationships/image"/><Relationship Id="rId6" Target="../media/image31.png" Type="http://schemas.openxmlformats.org/officeDocument/2006/relationships/image"/><Relationship Id="rId7" Target="../media/image32.svg" Type="http://schemas.openxmlformats.org/officeDocument/2006/relationships/image"/><Relationship Id="rId8" Target="../media/image33.png" Type="http://schemas.openxmlformats.org/officeDocument/2006/relationships/image"/><Relationship Id="rId9" Target="../media/image34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pubmed.ncbi.nlm.nih.gov/10066837/" TargetMode="External" Type="http://schemas.openxmlformats.org/officeDocument/2006/relationships/hyperlink"/><Relationship Id="rId3" Target="https://pubmed.ncbi.nlm.nih.gov/10066837/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5.jpeg" Type="http://schemas.openxmlformats.org/officeDocument/2006/relationships/image"/><Relationship Id="rId5" Target="../media/VAEJHnFDDBc.mp4" Type="http://schemas.openxmlformats.org/officeDocument/2006/relationships/video"/><Relationship Id="rId6" Target="../media/VAEJHnFDDBc.mp4" Type="http://schemas.microsoft.com/office/2007/relationships/media"/><Relationship Id="rId7" Target="../media/image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7.png" Type="http://schemas.openxmlformats.org/officeDocument/2006/relationships/image"/><Relationship Id="rId5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2" Target="../media/image19.png" Type="http://schemas.openxmlformats.org/officeDocument/2006/relationships/image"/><Relationship Id="rId3" Target="../media/image20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21.png" Type="http://schemas.openxmlformats.org/officeDocument/2006/relationships/image"/><Relationship Id="rId7" Target="../media/image2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659121">
            <a:off x="11404880" y="2831894"/>
            <a:ext cx="12525650" cy="12852812"/>
          </a:xfrm>
          <a:custGeom>
            <a:avLst/>
            <a:gdLst/>
            <a:ahLst/>
            <a:cxnLst/>
            <a:rect r="r" b="b" t="t" l="l"/>
            <a:pathLst>
              <a:path h="12852812" w="12525650">
                <a:moveTo>
                  <a:pt x="0" y="0"/>
                </a:moveTo>
                <a:lnTo>
                  <a:pt x="12525650" y="0"/>
                </a:lnTo>
                <a:lnTo>
                  <a:pt x="12525650" y="12852812"/>
                </a:lnTo>
                <a:lnTo>
                  <a:pt x="0" y="128528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05786" y="-7392626"/>
            <a:ext cx="13641413" cy="13997719"/>
          </a:xfrm>
          <a:custGeom>
            <a:avLst/>
            <a:gdLst/>
            <a:ahLst/>
            <a:cxnLst/>
            <a:rect r="r" b="b" t="t" l="l"/>
            <a:pathLst>
              <a:path h="13997719" w="13641413">
                <a:moveTo>
                  <a:pt x="0" y="0"/>
                </a:moveTo>
                <a:lnTo>
                  <a:pt x="13641413" y="0"/>
                </a:lnTo>
                <a:lnTo>
                  <a:pt x="13641413" y="13997719"/>
                </a:lnTo>
                <a:lnTo>
                  <a:pt x="0" y="139977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236347" y="2606834"/>
            <a:ext cx="9815307" cy="5073333"/>
            <a:chOff x="0" y="0"/>
            <a:chExt cx="13087076" cy="6764444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13087076" cy="6764444"/>
              <a:chOff x="0" y="0"/>
              <a:chExt cx="1895495" cy="979743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1895495" cy="979743"/>
              </a:xfrm>
              <a:custGeom>
                <a:avLst/>
                <a:gdLst/>
                <a:ahLst/>
                <a:cxnLst/>
                <a:rect r="r" b="b" t="t" l="l"/>
                <a:pathLst>
                  <a:path h="979743" w="1895495">
                    <a:moveTo>
                      <a:pt x="0" y="0"/>
                    </a:moveTo>
                    <a:lnTo>
                      <a:pt x="1895495" y="0"/>
                    </a:lnTo>
                    <a:lnTo>
                      <a:pt x="1895495" y="979743"/>
                    </a:lnTo>
                    <a:lnTo>
                      <a:pt x="0" y="979743"/>
                    </a:lnTo>
                    <a:close/>
                  </a:path>
                </a:pathLst>
              </a:custGeom>
              <a:solidFill>
                <a:srgbClr val="1A1A1A"/>
              </a:solidFill>
              <a:ln w="38100" cap="sq">
                <a:solidFill>
                  <a:srgbClr val="FDFBFB"/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19050"/>
                <a:ext cx="1895495" cy="998793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859"/>
                  </a:lnSpc>
                </a:pPr>
              </a:p>
            </p:txBody>
          </p:sp>
        </p:grpSp>
        <p:sp>
          <p:nvSpPr>
            <p:cNvPr name="TextBox 8" id="8"/>
            <p:cNvSpPr txBox="true"/>
            <p:nvPr/>
          </p:nvSpPr>
          <p:spPr>
            <a:xfrm rot="0">
              <a:off x="0" y="1725564"/>
              <a:ext cx="13087076" cy="47058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352"/>
                </a:lnSpc>
              </a:pPr>
              <a:r>
                <a:rPr lang="en-US" b="true" sz="10400" spc="1019">
                  <a:solidFill>
                    <a:srgbClr val="F2F4F5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TEMPERATURE AND TOUCH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352578"/>
              <a:ext cx="13087076" cy="154443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748"/>
                </a:lnSpc>
              </a:pPr>
              <a:r>
                <a:rPr lang="en-US" b="true" sz="7063" spc="692">
                  <a:solidFill>
                    <a:srgbClr val="F2F4F5"/>
                  </a:solidFill>
                  <a:latin typeface="Oswald Bold"/>
                  <a:ea typeface="Oswald Bold"/>
                  <a:cs typeface="Oswald Bold"/>
                  <a:sym typeface="Oswald Bold"/>
                </a:rPr>
                <a:t>RECEPTORS FOR 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237757">
            <a:off x="12709557" y="1452880"/>
            <a:ext cx="1342097" cy="1192788"/>
          </a:xfrm>
          <a:custGeom>
            <a:avLst/>
            <a:gdLst/>
            <a:ahLst/>
            <a:cxnLst/>
            <a:rect r="r" b="b" t="t" l="l"/>
            <a:pathLst>
              <a:path h="1192788" w="1342097">
                <a:moveTo>
                  <a:pt x="0" y="0"/>
                </a:moveTo>
                <a:lnTo>
                  <a:pt x="1342096" y="0"/>
                </a:lnTo>
                <a:lnTo>
                  <a:pt x="1342096" y="1192789"/>
                </a:lnTo>
                <a:lnTo>
                  <a:pt x="0" y="1192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5131356" y="1553153"/>
            <a:ext cx="2536349" cy="544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b="true" sz="1599" spc="156">
                <a:solidFill>
                  <a:srgbClr val="F2F4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KEVAN LAM</a:t>
            </a:r>
          </a:p>
          <a:p>
            <a:pPr algn="ctr" marL="0" indent="0" lvl="0">
              <a:lnSpc>
                <a:spcPts val="2207"/>
              </a:lnSpc>
              <a:spcBef>
                <a:spcPct val="0"/>
              </a:spcBef>
            </a:pPr>
            <a:r>
              <a:rPr lang="en-US" b="true" sz="1599" spc="156">
                <a:solidFill>
                  <a:srgbClr val="F2F4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FERDINAND CHIU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719596" y="8387767"/>
            <a:ext cx="12848809" cy="444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b="true" sz="2653" spc="140" u="sng">
                <a:solidFill>
                  <a:srgbClr val="F2F4F5"/>
                </a:solidFill>
                <a:latin typeface="Montserrat Bold"/>
                <a:ea typeface="Montserrat Bold"/>
                <a:cs typeface="Montserrat Bold"/>
                <a:sym typeface="Montserrat Bold"/>
                <a:hlinkClick r:id="rId5" tooltip="https://www.nobelprize.org/prizes/medicine/2021/press-release/"/>
              </a:rPr>
              <a:t>DAVID JULIUS AND ARDEM PATAPOUTIAN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242739" y="971550"/>
            <a:ext cx="2313583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b="true" sz="2799" spc="162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BIOENG-310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79045">
            <a:off x="-300086" y="5676737"/>
            <a:ext cx="18804424" cy="8068807"/>
          </a:xfrm>
          <a:custGeom>
            <a:avLst/>
            <a:gdLst/>
            <a:ahLst/>
            <a:cxnLst/>
            <a:rect r="r" b="b" t="t" l="l"/>
            <a:pathLst>
              <a:path h="8068807" w="18804424">
                <a:moveTo>
                  <a:pt x="0" y="0"/>
                </a:moveTo>
                <a:lnTo>
                  <a:pt x="18804425" y="0"/>
                </a:lnTo>
                <a:lnTo>
                  <a:pt x="18804425" y="8068807"/>
                </a:lnTo>
                <a:lnTo>
                  <a:pt x="0" y="80688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3" id="3"/>
          <p:cNvGrpSpPr/>
          <p:nvPr/>
        </p:nvGrpSpPr>
        <p:grpSpPr>
          <a:xfrm rot="0">
            <a:off x="7959456" y="4227385"/>
            <a:ext cx="3325909" cy="5347178"/>
            <a:chOff x="0" y="0"/>
            <a:chExt cx="1034782" cy="16636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34782" cy="1663654"/>
            </a:xfrm>
            <a:custGeom>
              <a:avLst/>
              <a:gdLst/>
              <a:ahLst/>
              <a:cxnLst/>
              <a:rect r="r" b="b" t="t" l="l"/>
              <a:pathLst>
                <a:path h="1663654" w="1034782">
                  <a:moveTo>
                    <a:pt x="2328" y="0"/>
                  </a:moveTo>
                  <a:lnTo>
                    <a:pt x="1032454" y="0"/>
                  </a:lnTo>
                  <a:cubicBezTo>
                    <a:pt x="1033072" y="0"/>
                    <a:pt x="1033664" y="245"/>
                    <a:pt x="1034100" y="682"/>
                  </a:cubicBezTo>
                  <a:cubicBezTo>
                    <a:pt x="1034537" y="1118"/>
                    <a:pt x="1034782" y="1710"/>
                    <a:pt x="1034782" y="2328"/>
                  </a:cubicBezTo>
                  <a:lnTo>
                    <a:pt x="1034782" y="1661327"/>
                  </a:lnTo>
                  <a:cubicBezTo>
                    <a:pt x="1034782" y="1661944"/>
                    <a:pt x="1034537" y="1662536"/>
                    <a:pt x="1034100" y="1662973"/>
                  </a:cubicBezTo>
                  <a:cubicBezTo>
                    <a:pt x="1033664" y="1663409"/>
                    <a:pt x="1033072" y="1663654"/>
                    <a:pt x="1032454" y="1663654"/>
                  </a:cubicBezTo>
                  <a:lnTo>
                    <a:pt x="2328" y="1663654"/>
                  </a:lnTo>
                  <a:cubicBezTo>
                    <a:pt x="1710" y="1663654"/>
                    <a:pt x="1118" y="1663409"/>
                    <a:pt x="682" y="1662973"/>
                  </a:cubicBezTo>
                  <a:cubicBezTo>
                    <a:pt x="245" y="1662536"/>
                    <a:pt x="0" y="1661944"/>
                    <a:pt x="0" y="1661327"/>
                  </a:cubicBezTo>
                  <a:lnTo>
                    <a:pt x="0" y="2328"/>
                  </a:lnTo>
                  <a:cubicBezTo>
                    <a:pt x="0" y="1710"/>
                    <a:pt x="245" y="1118"/>
                    <a:pt x="682" y="682"/>
                  </a:cubicBezTo>
                  <a:cubicBezTo>
                    <a:pt x="1118" y="245"/>
                    <a:pt x="1710" y="0"/>
                    <a:pt x="2328" y="0"/>
                  </a:cubicBezTo>
                  <a:close/>
                </a:path>
              </a:pathLst>
            </a:custGeom>
            <a:solidFill>
              <a:srgbClr val="1A1A1A"/>
            </a:solidFill>
            <a:ln w="38100" cap="sq">
              <a:solidFill>
                <a:srgbClr val="FFFBFB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57150"/>
              <a:ext cx="1034782" cy="17208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1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196084" y="3646169"/>
            <a:ext cx="3229971" cy="5347178"/>
            <a:chOff x="0" y="0"/>
            <a:chExt cx="1004933" cy="166365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04933" cy="1663654"/>
            </a:xfrm>
            <a:custGeom>
              <a:avLst/>
              <a:gdLst/>
              <a:ahLst/>
              <a:cxnLst/>
              <a:rect r="r" b="b" t="t" l="l"/>
              <a:pathLst>
                <a:path h="1663654" w="1004933">
                  <a:moveTo>
                    <a:pt x="2397" y="0"/>
                  </a:moveTo>
                  <a:lnTo>
                    <a:pt x="1002536" y="0"/>
                  </a:lnTo>
                  <a:cubicBezTo>
                    <a:pt x="1003172" y="0"/>
                    <a:pt x="1003781" y="253"/>
                    <a:pt x="1004231" y="702"/>
                  </a:cubicBezTo>
                  <a:cubicBezTo>
                    <a:pt x="1004680" y="1152"/>
                    <a:pt x="1004933" y="1761"/>
                    <a:pt x="1004933" y="2397"/>
                  </a:cubicBezTo>
                  <a:lnTo>
                    <a:pt x="1004933" y="1661257"/>
                  </a:lnTo>
                  <a:cubicBezTo>
                    <a:pt x="1004933" y="1661893"/>
                    <a:pt x="1004680" y="1662503"/>
                    <a:pt x="1004231" y="1662952"/>
                  </a:cubicBezTo>
                  <a:cubicBezTo>
                    <a:pt x="1003781" y="1663402"/>
                    <a:pt x="1003172" y="1663654"/>
                    <a:pt x="1002536" y="1663654"/>
                  </a:cubicBezTo>
                  <a:lnTo>
                    <a:pt x="2397" y="1663654"/>
                  </a:lnTo>
                  <a:cubicBezTo>
                    <a:pt x="1761" y="1663654"/>
                    <a:pt x="1152" y="1663402"/>
                    <a:pt x="702" y="1662952"/>
                  </a:cubicBezTo>
                  <a:cubicBezTo>
                    <a:pt x="253" y="1662503"/>
                    <a:pt x="0" y="1661893"/>
                    <a:pt x="0" y="1661257"/>
                  </a:cubicBezTo>
                  <a:lnTo>
                    <a:pt x="0" y="2397"/>
                  </a:lnTo>
                  <a:cubicBezTo>
                    <a:pt x="0" y="1761"/>
                    <a:pt x="253" y="1152"/>
                    <a:pt x="702" y="702"/>
                  </a:cubicBezTo>
                  <a:cubicBezTo>
                    <a:pt x="1152" y="253"/>
                    <a:pt x="1761" y="0"/>
                    <a:pt x="2397" y="0"/>
                  </a:cubicBezTo>
                  <a:close/>
                </a:path>
              </a:pathLst>
            </a:custGeom>
            <a:solidFill>
              <a:srgbClr val="1A1A1A"/>
            </a:solidFill>
            <a:ln w="38100" cap="sq">
              <a:solidFill>
                <a:srgbClr val="FFFBFB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57150"/>
              <a:ext cx="1004933" cy="17208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14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287207" y="2337435"/>
            <a:ext cx="3211407" cy="5347178"/>
            <a:chOff x="0" y="0"/>
            <a:chExt cx="999157" cy="1663654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99157" cy="1663654"/>
            </a:xfrm>
            <a:custGeom>
              <a:avLst/>
              <a:gdLst/>
              <a:ahLst/>
              <a:cxnLst/>
              <a:rect r="r" b="b" t="t" l="l"/>
              <a:pathLst>
                <a:path h="1663654" w="999157">
                  <a:moveTo>
                    <a:pt x="2411" y="0"/>
                  </a:moveTo>
                  <a:lnTo>
                    <a:pt x="996746" y="0"/>
                  </a:lnTo>
                  <a:cubicBezTo>
                    <a:pt x="998078" y="0"/>
                    <a:pt x="999157" y="1079"/>
                    <a:pt x="999157" y="2411"/>
                  </a:cubicBezTo>
                  <a:lnTo>
                    <a:pt x="999157" y="1661244"/>
                  </a:lnTo>
                  <a:cubicBezTo>
                    <a:pt x="999157" y="1661883"/>
                    <a:pt x="998903" y="1662496"/>
                    <a:pt x="998451" y="1662948"/>
                  </a:cubicBezTo>
                  <a:cubicBezTo>
                    <a:pt x="997999" y="1663400"/>
                    <a:pt x="997386" y="1663654"/>
                    <a:pt x="996746" y="1663654"/>
                  </a:cubicBezTo>
                  <a:lnTo>
                    <a:pt x="2411" y="1663654"/>
                  </a:lnTo>
                  <a:cubicBezTo>
                    <a:pt x="1079" y="1663654"/>
                    <a:pt x="0" y="1662575"/>
                    <a:pt x="0" y="1661244"/>
                  </a:cubicBezTo>
                  <a:lnTo>
                    <a:pt x="0" y="2411"/>
                  </a:lnTo>
                  <a:cubicBezTo>
                    <a:pt x="0" y="1079"/>
                    <a:pt x="1079" y="0"/>
                    <a:pt x="2411" y="0"/>
                  </a:cubicBezTo>
                  <a:close/>
                </a:path>
              </a:pathLst>
            </a:custGeom>
            <a:solidFill>
              <a:srgbClr val="1A1A1A"/>
            </a:solidFill>
            <a:ln w="38100" cap="sq">
              <a:solidFill>
                <a:srgbClr val="FFFBFB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57150"/>
              <a:ext cx="999157" cy="172080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4114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4671750" y="4196933"/>
            <a:ext cx="2057734" cy="1628182"/>
          </a:xfrm>
          <a:custGeom>
            <a:avLst/>
            <a:gdLst/>
            <a:ahLst/>
            <a:cxnLst/>
            <a:rect r="r" b="b" t="t" l="l"/>
            <a:pathLst>
              <a:path h="1628182" w="2057734">
                <a:moveTo>
                  <a:pt x="0" y="0"/>
                </a:moveTo>
                <a:lnTo>
                  <a:pt x="2057734" y="0"/>
                </a:lnTo>
                <a:lnTo>
                  <a:pt x="2057734" y="1628182"/>
                </a:lnTo>
                <a:lnTo>
                  <a:pt x="0" y="16281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5870" y="2557772"/>
            <a:ext cx="1130595" cy="1776967"/>
          </a:xfrm>
          <a:custGeom>
            <a:avLst/>
            <a:gdLst/>
            <a:ahLst/>
            <a:cxnLst/>
            <a:rect r="r" b="b" t="t" l="l"/>
            <a:pathLst>
              <a:path h="1776967" w="1130595">
                <a:moveTo>
                  <a:pt x="0" y="0"/>
                </a:moveTo>
                <a:lnTo>
                  <a:pt x="1130595" y="0"/>
                </a:lnTo>
                <a:lnTo>
                  <a:pt x="1130595" y="1776966"/>
                </a:lnTo>
                <a:lnTo>
                  <a:pt x="0" y="1776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653928" y="4538616"/>
            <a:ext cx="1855310" cy="1846034"/>
          </a:xfrm>
          <a:custGeom>
            <a:avLst/>
            <a:gdLst/>
            <a:ahLst/>
            <a:cxnLst/>
            <a:rect r="r" b="b" t="t" l="l"/>
            <a:pathLst>
              <a:path h="1846034" w="1855310">
                <a:moveTo>
                  <a:pt x="0" y="0"/>
                </a:moveTo>
                <a:lnTo>
                  <a:pt x="1855310" y="0"/>
                </a:lnTo>
                <a:lnTo>
                  <a:pt x="1855310" y="1846033"/>
                </a:lnTo>
                <a:lnTo>
                  <a:pt x="0" y="18460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2293156" y="636009"/>
            <a:ext cx="13617940" cy="2750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040"/>
              </a:lnSpc>
              <a:spcBef>
                <a:spcPct val="0"/>
              </a:spcBef>
            </a:pPr>
            <a:r>
              <a:rPr lang="en-US" b="true" sz="8000" spc="784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 MEDICAL A</a:t>
            </a:r>
            <a:r>
              <a:rPr lang="en-US" b="true" sz="8000" spc="784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pplicati</a:t>
            </a:r>
            <a:r>
              <a:rPr lang="en-US" b="true" sz="8000" spc="784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ONS AND IMPACT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77496" y="4724087"/>
            <a:ext cx="2602991" cy="1456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  <a:ea typeface="DM Sans"/>
                <a:cs typeface="DM Sans"/>
                <a:sym typeface="DM Sans"/>
              </a:rPr>
              <a:t> Targeting TRPV1 could help treat chronic pain.</a:t>
            </a:r>
          </a:p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  <a:ea typeface="DM Sans"/>
                <a:cs typeface="DM Sans"/>
                <a:sym typeface="DM Sans"/>
              </a:rPr>
              <a:t>And Piezo 2 in tactile pain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514232" y="6122979"/>
            <a:ext cx="2429607" cy="1456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  <a:ea typeface="DM Sans"/>
                <a:cs typeface="DM Sans"/>
                <a:sym typeface="DM Sans"/>
              </a:rPr>
              <a:t> Understanding Trpv1 and  Piezo 2 helps develop human-machine interfaces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420792" y="6825235"/>
            <a:ext cx="2461401" cy="1160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722" spc="168">
                <a:solidFill>
                  <a:srgbClr val="FFFBFB"/>
                </a:solidFill>
                <a:latin typeface="DM Sans"/>
                <a:ea typeface="DM Sans"/>
                <a:cs typeface="DM Sans"/>
                <a:sym typeface="DM Sans"/>
              </a:rPr>
              <a:t>At the moment we still don’t understand certain mechanisms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91545" y="6269967"/>
            <a:ext cx="2974893" cy="1054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  <a:ea typeface="Oswald"/>
                <a:cs typeface="Oswald"/>
                <a:sym typeface="Oswald"/>
              </a:rPr>
              <a:t>PAIN MANAGEMENT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45538" y="7701354"/>
            <a:ext cx="2731064" cy="11856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174"/>
              </a:lnSpc>
              <a:spcBef>
                <a:spcPct val="0"/>
              </a:spcBef>
            </a:pPr>
            <a:r>
              <a:rPr lang="en-US" sz="2300" spc="225">
                <a:solidFill>
                  <a:srgbClr val="FDFBFB"/>
                </a:solidFill>
                <a:latin typeface="Oswald"/>
                <a:ea typeface="Oswald"/>
                <a:cs typeface="Oswald"/>
                <a:sym typeface="Oswald"/>
              </a:rPr>
              <a:t>PROSTHESES AND NEUROLOGICAL DISORDERS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134964" y="8378962"/>
            <a:ext cx="2974893" cy="1054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  <a:ea typeface="Oswald"/>
                <a:cs typeface="Oswald"/>
                <a:sym typeface="Oswald"/>
              </a:rPr>
              <a:t>CURRENT ADVANCED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1647315" y="3646169"/>
            <a:ext cx="6316438" cy="6231196"/>
          </a:xfrm>
          <a:custGeom>
            <a:avLst/>
            <a:gdLst/>
            <a:ahLst/>
            <a:cxnLst/>
            <a:rect r="r" b="b" t="t" l="l"/>
            <a:pathLst>
              <a:path h="6231196" w="6316438">
                <a:moveTo>
                  <a:pt x="0" y="0"/>
                </a:moveTo>
                <a:lnTo>
                  <a:pt x="6316439" y="0"/>
                </a:lnTo>
                <a:lnTo>
                  <a:pt x="6316439" y="6231197"/>
                </a:lnTo>
                <a:lnTo>
                  <a:pt x="0" y="623119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00F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580377">
            <a:off x="9161036" y="-10318990"/>
            <a:ext cx="24036383" cy="24664199"/>
          </a:xfrm>
          <a:custGeom>
            <a:avLst/>
            <a:gdLst/>
            <a:ahLst/>
            <a:cxnLst/>
            <a:rect r="r" b="b" t="t" l="l"/>
            <a:pathLst>
              <a:path h="24664199" w="24036383">
                <a:moveTo>
                  <a:pt x="0" y="0"/>
                </a:moveTo>
                <a:lnTo>
                  <a:pt x="24036383" y="0"/>
                </a:lnTo>
                <a:lnTo>
                  <a:pt x="24036383" y="24664198"/>
                </a:lnTo>
                <a:lnTo>
                  <a:pt x="0" y="2466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39827" y="1851184"/>
            <a:ext cx="8097687" cy="1594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015"/>
              </a:lnSpc>
              <a:spcBef>
                <a:spcPct val="0"/>
              </a:spcBef>
            </a:pPr>
            <a:r>
              <a:rPr lang="en-US" b="true" sz="9431" spc="924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THANKS :)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257748" y="3247426"/>
            <a:ext cx="3001552" cy="716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</a:pPr>
            <a:r>
              <a:rPr lang="en-US" b="true" sz="2135" spc="209">
                <a:solidFill>
                  <a:srgbClr val="F2F4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FERDINAND CHIU</a:t>
            </a:r>
          </a:p>
          <a:p>
            <a:pPr algn="ctr" marL="0" indent="0" lvl="0">
              <a:lnSpc>
                <a:spcPts val="2947"/>
              </a:lnSpc>
              <a:spcBef>
                <a:spcPct val="0"/>
              </a:spcBef>
            </a:pPr>
            <a:r>
              <a:rPr lang="en-US" b="true" sz="2135" spc="209">
                <a:solidFill>
                  <a:srgbClr val="F2F4F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KEVAN LAM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00F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288212" y="933450"/>
            <a:ext cx="3711575" cy="930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23"/>
              </a:lnSpc>
              <a:spcBef>
                <a:spcPct val="0"/>
              </a:spcBef>
            </a:pPr>
            <a:r>
              <a:rPr lang="en-US" b="true" sz="5524" spc="54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SOURCES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90499" y="2613092"/>
            <a:ext cx="17588708" cy="4083097"/>
            <a:chOff x="0" y="0"/>
            <a:chExt cx="23451610" cy="5444130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424392" y="-38100"/>
              <a:ext cx="23027218" cy="456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7"/>
                </a:lnSpc>
                <a:spcBef>
                  <a:spcPct val="0"/>
                </a:spcBef>
              </a:pPr>
              <a:r>
                <a:rPr lang="en-US" b="true" sz="2100" spc="205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https://www.nobelprize.org/prizes/medicine/2021/advanced-information/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424392" y="1032173"/>
              <a:ext cx="13715736" cy="456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7"/>
                </a:lnSpc>
                <a:spcBef>
                  <a:spcPct val="0"/>
                </a:spcBef>
              </a:pPr>
              <a:r>
                <a:rPr lang="en-US" b="true" sz="2100" spc="205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https://pubmed.ncbi.nlm.nih.gov/10066837/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424392" y="2098465"/>
              <a:ext cx="20792015" cy="456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7"/>
                </a:lnSpc>
                <a:spcBef>
                  <a:spcPct val="0"/>
                </a:spcBef>
              </a:pPr>
              <a:r>
                <a:rPr lang="en-US" b="true" sz="2100" spc="205" u="sng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  <a:hlinkClick r:id="rId2" tooltip="https://pubmed.ncbi.nlm.nih.gov/10066837/"/>
                </a:rPr>
                <a:t>E.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Cao et. al, </a:t>
              </a:r>
              <a:r>
                <a:rPr lang="en-US" b="true" sz="2100" spc="205" u="sng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  <a:hlinkClick r:id="rId3" tooltip="https://pubmed.ncbi.nlm.nih.gov/10066837/"/>
                </a:rPr>
                <a:t>TRPV1 structures in distinct conformations reveal activation mechanisms. Nature,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2013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22519" y="3116734"/>
              <a:ext cx="21640800" cy="456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7"/>
                </a:lnSpc>
                <a:spcBef>
                  <a:spcPct val="0"/>
                </a:spcBef>
              </a:pP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he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c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ap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in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re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ep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tor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: 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 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h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ea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t-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activat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ed 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ion chan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nel 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n the pain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at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hway. Nature, 1997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3971946"/>
              <a:ext cx="21640800" cy="456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7"/>
                </a:lnSpc>
                <a:spcBef>
                  <a:spcPct val="0"/>
                </a:spcBef>
              </a:pP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Im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pa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i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red PIEZO1 fun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ction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in p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atients wit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h a nov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el au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tosom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al recessiv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co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ngenital lymphatic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 dys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pl</a:t>
              </a:r>
              <a:r>
                <a:rPr lang="en-US" sz="2100" spc="205" u="none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asi</a:t>
              </a:r>
              <a:r>
                <a:rPr lang="en-US" sz="2100" spc="205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424392" y="4987438"/>
              <a:ext cx="21640800" cy="456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97"/>
                </a:lnSpc>
                <a:spcBef>
                  <a:spcPct val="0"/>
                </a:spcBef>
              </a:pPr>
              <a:r>
                <a:rPr lang="en-US" b="true" sz="2100" spc="205">
                  <a:solidFill>
                    <a:srgbClr val="FFFFFF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Familial Gordon syndrome associated with a PIEZO2 mutation. Am J Med Genet A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45317" y="7166110"/>
            <a:ext cx="15797366" cy="10759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97"/>
              </a:lnSpc>
              <a:spcBef>
                <a:spcPct val="0"/>
              </a:spcBef>
            </a:pPr>
            <a:r>
              <a:rPr lang="en-US" b="true" sz="2100" spc="205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Szczot, M., J. Liljencrantz, N. Ghitani, A. Barik, R. Lam, J.H. Thompson, D. Bharucha-Goebel, D. Saade, A. Necaise, S. Donkervoort, A.R. Foley, T. Gordon, L. Case, M.C. Bushnell, C.G. Bönnemann, and A.T. Chesler, PIEZO2 mediates injury-induced tactile pain in mice and humans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6323035">
            <a:off x="-3830022" y="5071964"/>
            <a:ext cx="8491989" cy="8713794"/>
          </a:xfrm>
          <a:custGeom>
            <a:avLst/>
            <a:gdLst/>
            <a:ahLst/>
            <a:cxnLst/>
            <a:rect r="r" b="b" t="t" l="l"/>
            <a:pathLst>
              <a:path h="8713794" w="8491989">
                <a:moveTo>
                  <a:pt x="0" y="0"/>
                </a:moveTo>
                <a:lnTo>
                  <a:pt x="8491989" y="0"/>
                </a:lnTo>
                <a:lnTo>
                  <a:pt x="8491989" y="8713794"/>
                </a:lnTo>
                <a:lnTo>
                  <a:pt x="0" y="871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7659121">
            <a:off x="12817951" y="-3485761"/>
            <a:ext cx="10940099" cy="11225848"/>
          </a:xfrm>
          <a:custGeom>
            <a:avLst/>
            <a:gdLst/>
            <a:ahLst/>
            <a:cxnLst/>
            <a:rect r="r" b="b" t="t" l="l"/>
            <a:pathLst>
              <a:path h="11225848" w="10940099">
                <a:moveTo>
                  <a:pt x="0" y="0"/>
                </a:moveTo>
                <a:lnTo>
                  <a:pt x="10940098" y="0"/>
                </a:lnTo>
                <a:lnTo>
                  <a:pt x="10940098" y="11225847"/>
                </a:lnTo>
                <a:lnTo>
                  <a:pt x="0" y="11225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019320" y="2901697"/>
            <a:ext cx="1400485" cy="6356603"/>
            <a:chOff x="0" y="0"/>
            <a:chExt cx="368852" cy="167416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68852" cy="1674167"/>
            </a:xfrm>
            <a:custGeom>
              <a:avLst/>
              <a:gdLst/>
              <a:ahLst/>
              <a:cxnLst/>
              <a:rect r="r" b="b" t="t" l="l"/>
              <a:pathLst>
                <a:path h="1674167" w="368852">
                  <a:moveTo>
                    <a:pt x="0" y="0"/>
                  </a:moveTo>
                  <a:lnTo>
                    <a:pt x="368852" y="0"/>
                  </a:lnTo>
                  <a:lnTo>
                    <a:pt x="368852" y="1674167"/>
                  </a:lnTo>
                  <a:lnTo>
                    <a:pt x="0" y="1674167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368852" cy="16932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true" flipV="false" rot="0">
            <a:off x="4789376" y="2675712"/>
            <a:ext cx="1554229" cy="1554229"/>
          </a:xfrm>
          <a:custGeom>
            <a:avLst/>
            <a:gdLst/>
            <a:ahLst/>
            <a:cxnLst/>
            <a:rect r="r" b="b" t="t" l="l"/>
            <a:pathLst>
              <a:path h="1554229" w="1554229">
                <a:moveTo>
                  <a:pt x="1554230" y="0"/>
                </a:moveTo>
                <a:lnTo>
                  <a:pt x="0" y="0"/>
                </a:lnTo>
                <a:lnTo>
                  <a:pt x="0" y="1554229"/>
                </a:lnTo>
                <a:lnTo>
                  <a:pt x="1554230" y="1554229"/>
                </a:lnTo>
                <a:lnTo>
                  <a:pt x="155423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980992" y="1036994"/>
            <a:ext cx="7416941" cy="1686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b="true" sz="9981" spc="978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PLAN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31353" y="3225185"/>
            <a:ext cx="93721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b="true" sz="4271" i="true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231353" y="4022304"/>
            <a:ext cx="93721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b="true" sz="4271" i="true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231353" y="6169107"/>
            <a:ext cx="93721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b="true" sz="4271" i="true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03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607430" y="3330235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INTRO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607430" y="6295474"/>
            <a:ext cx="5790503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RECEPTORS FOR TOUCH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07430" y="4724952"/>
            <a:ext cx="6713286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a. TRPV1 and TRPM8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07430" y="5495926"/>
            <a:ext cx="8156734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b. How did they find them, how do they work?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607430" y="4127355"/>
            <a:ext cx="7030526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RECEPTORS FOR TEMPERATURE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607430" y="6894997"/>
            <a:ext cx="6713286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a. Piezo 1 and Piezo 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607430" y="7665971"/>
            <a:ext cx="3148965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b. What are they?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274554" y="8312232"/>
            <a:ext cx="937219" cy="6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b="true" sz="4271" i="true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04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607430" y="8417283"/>
            <a:ext cx="607662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83"/>
              </a:lnSpc>
            </a:pPr>
            <a:r>
              <a:rPr lang="en-US" sz="2524" spc="247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CONCLUSION AND QUESTIONS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772330" y="-5659734"/>
            <a:ext cx="11461151" cy="11760509"/>
          </a:xfrm>
          <a:custGeom>
            <a:avLst/>
            <a:gdLst/>
            <a:ahLst/>
            <a:cxnLst/>
            <a:rect r="r" b="b" t="t" l="l"/>
            <a:pathLst>
              <a:path h="11760509" w="11461151">
                <a:moveTo>
                  <a:pt x="0" y="0"/>
                </a:moveTo>
                <a:lnTo>
                  <a:pt x="11461151" y="0"/>
                </a:lnTo>
                <a:lnTo>
                  <a:pt x="11461151" y="11760509"/>
                </a:lnTo>
                <a:lnTo>
                  <a:pt x="0" y="11760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53951"/>
            <a:ext cx="9515957" cy="948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28"/>
              </a:lnSpc>
            </a:pPr>
            <a:r>
              <a:rPr lang="en-US" b="true" sz="5600" spc="548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INTRO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9276090" y="6624681"/>
            <a:ext cx="11461151" cy="11760509"/>
          </a:xfrm>
          <a:custGeom>
            <a:avLst/>
            <a:gdLst/>
            <a:ahLst/>
            <a:cxnLst/>
            <a:rect r="r" b="b" t="t" l="l"/>
            <a:pathLst>
              <a:path h="11760509" w="11461151">
                <a:moveTo>
                  <a:pt x="0" y="0"/>
                </a:moveTo>
                <a:lnTo>
                  <a:pt x="11461150" y="0"/>
                </a:lnTo>
                <a:lnTo>
                  <a:pt x="11461150" y="11760509"/>
                </a:lnTo>
                <a:lnTo>
                  <a:pt x="0" y="11760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rcRect l="8793" t="2144" r="11405" b="5167"/>
          <a:stretch>
            <a:fillRect/>
          </a:stretch>
        </p:blipFill>
        <p:spPr>
          <a:xfrm flipH="false" flipV="false" rot="-5400000">
            <a:off x="10464214" y="2463214"/>
            <a:ext cx="8209099" cy="5381073"/>
          </a:xfrm>
          <a:prstGeom prst="rect">
            <a:avLst/>
          </a:prstGeom>
        </p:spPr>
      </p:pic>
      <p:grpSp>
        <p:nvGrpSpPr>
          <p:cNvPr name="Group 6" id="6"/>
          <p:cNvGrpSpPr/>
          <p:nvPr/>
        </p:nvGrpSpPr>
        <p:grpSpPr>
          <a:xfrm rot="0">
            <a:off x="925405" y="7800644"/>
            <a:ext cx="8966801" cy="1705705"/>
            <a:chOff x="0" y="0"/>
            <a:chExt cx="3435569" cy="65352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435569" cy="653529"/>
            </a:xfrm>
            <a:custGeom>
              <a:avLst/>
              <a:gdLst/>
              <a:ahLst/>
              <a:cxnLst/>
              <a:rect r="r" b="b" t="t" l="l"/>
              <a:pathLst>
                <a:path h="653529" w="3435569">
                  <a:moveTo>
                    <a:pt x="21585" y="0"/>
                  </a:moveTo>
                  <a:lnTo>
                    <a:pt x="3413984" y="0"/>
                  </a:lnTo>
                  <a:cubicBezTo>
                    <a:pt x="3425906" y="0"/>
                    <a:pt x="3435569" y="9664"/>
                    <a:pt x="3435569" y="21585"/>
                  </a:cubicBezTo>
                  <a:lnTo>
                    <a:pt x="3435569" y="631945"/>
                  </a:lnTo>
                  <a:cubicBezTo>
                    <a:pt x="3435569" y="643866"/>
                    <a:pt x="3425906" y="653529"/>
                    <a:pt x="3413984" y="653529"/>
                  </a:cubicBezTo>
                  <a:lnTo>
                    <a:pt x="21585" y="653529"/>
                  </a:lnTo>
                  <a:cubicBezTo>
                    <a:pt x="9664" y="653529"/>
                    <a:pt x="0" y="643866"/>
                    <a:pt x="0" y="631945"/>
                  </a:cubicBezTo>
                  <a:lnTo>
                    <a:pt x="0" y="21585"/>
                  </a:lnTo>
                  <a:cubicBezTo>
                    <a:pt x="0" y="9664"/>
                    <a:pt x="9664" y="0"/>
                    <a:pt x="21585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19050"/>
              <a:ext cx="3435569" cy="6725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09566" y="8059517"/>
            <a:ext cx="8756294" cy="545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6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899059" y="3574448"/>
            <a:ext cx="8966801" cy="1921524"/>
            <a:chOff x="0" y="0"/>
            <a:chExt cx="3435569" cy="7362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435569" cy="736219"/>
            </a:xfrm>
            <a:custGeom>
              <a:avLst/>
              <a:gdLst/>
              <a:ahLst/>
              <a:cxnLst/>
              <a:rect r="r" b="b" t="t" l="l"/>
              <a:pathLst>
                <a:path h="736219" w="3435569">
                  <a:moveTo>
                    <a:pt x="21585" y="0"/>
                  </a:moveTo>
                  <a:lnTo>
                    <a:pt x="3413984" y="0"/>
                  </a:lnTo>
                  <a:cubicBezTo>
                    <a:pt x="3425906" y="0"/>
                    <a:pt x="3435569" y="9664"/>
                    <a:pt x="3435569" y="21585"/>
                  </a:cubicBezTo>
                  <a:lnTo>
                    <a:pt x="3435569" y="714634"/>
                  </a:lnTo>
                  <a:cubicBezTo>
                    <a:pt x="3435569" y="726555"/>
                    <a:pt x="3425906" y="736219"/>
                    <a:pt x="3413984" y="736219"/>
                  </a:cubicBezTo>
                  <a:lnTo>
                    <a:pt x="21585" y="736219"/>
                  </a:lnTo>
                  <a:cubicBezTo>
                    <a:pt x="9664" y="736219"/>
                    <a:pt x="0" y="726555"/>
                    <a:pt x="0" y="714634"/>
                  </a:cubicBezTo>
                  <a:lnTo>
                    <a:pt x="0" y="21585"/>
                  </a:lnTo>
                  <a:cubicBezTo>
                    <a:pt x="0" y="9664"/>
                    <a:pt x="9664" y="0"/>
                    <a:pt x="21585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3435569" cy="7552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247027" y="3884519"/>
            <a:ext cx="8756294" cy="10984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6"/>
              </a:lnSpc>
            </a:pPr>
            <a:r>
              <a:rPr lang="en-US" sz="3200" spc="31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Why does pepper feel hot, and mint feels cold?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899059" y="5772787"/>
            <a:ext cx="8966801" cy="1705705"/>
            <a:chOff x="0" y="0"/>
            <a:chExt cx="3435569" cy="65352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435569" cy="653529"/>
            </a:xfrm>
            <a:custGeom>
              <a:avLst/>
              <a:gdLst/>
              <a:ahLst/>
              <a:cxnLst/>
              <a:rect r="r" b="b" t="t" l="l"/>
              <a:pathLst>
                <a:path h="653529" w="3435569">
                  <a:moveTo>
                    <a:pt x="21585" y="0"/>
                  </a:moveTo>
                  <a:lnTo>
                    <a:pt x="3413984" y="0"/>
                  </a:lnTo>
                  <a:cubicBezTo>
                    <a:pt x="3425906" y="0"/>
                    <a:pt x="3435569" y="9664"/>
                    <a:pt x="3435569" y="21585"/>
                  </a:cubicBezTo>
                  <a:lnTo>
                    <a:pt x="3435569" y="631945"/>
                  </a:lnTo>
                  <a:cubicBezTo>
                    <a:pt x="3435569" y="643866"/>
                    <a:pt x="3425906" y="653529"/>
                    <a:pt x="3413984" y="653529"/>
                  </a:cubicBezTo>
                  <a:lnTo>
                    <a:pt x="21585" y="653529"/>
                  </a:lnTo>
                  <a:cubicBezTo>
                    <a:pt x="9664" y="653529"/>
                    <a:pt x="0" y="643866"/>
                    <a:pt x="0" y="631945"/>
                  </a:cubicBezTo>
                  <a:lnTo>
                    <a:pt x="0" y="21585"/>
                  </a:lnTo>
                  <a:cubicBezTo>
                    <a:pt x="0" y="9664"/>
                    <a:pt x="9664" y="0"/>
                    <a:pt x="21585" y="0"/>
                  </a:cubicBezTo>
                  <a:close/>
                </a:path>
              </a:pathLst>
            </a:custGeom>
            <a:solidFill>
              <a:srgbClr val="EFEFE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19050"/>
              <a:ext cx="3435569" cy="6725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247027" y="6319316"/>
            <a:ext cx="8756294" cy="545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16"/>
              </a:lnSpc>
            </a:pPr>
            <a:r>
              <a:rPr lang="en-US" sz="3200" spc="313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How do we feel pressure on our skin?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-10800000">
            <a:off x="505977" y="6625640"/>
            <a:ext cx="9752965" cy="1032847"/>
          </a:xfrm>
          <a:custGeom>
            <a:avLst/>
            <a:gdLst/>
            <a:ahLst/>
            <a:cxnLst/>
            <a:rect r="r" b="b" t="t" l="l"/>
            <a:pathLst>
              <a:path h="1032847" w="9752965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6495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10800000">
            <a:off x="351122" y="4739940"/>
            <a:ext cx="9752965" cy="1032847"/>
          </a:xfrm>
          <a:custGeom>
            <a:avLst/>
            <a:gdLst/>
            <a:ahLst/>
            <a:cxnLst/>
            <a:rect r="r" b="b" t="t" l="l"/>
            <a:pathLst>
              <a:path h="1032847" w="9752965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6495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10800000">
            <a:off x="218327" y="8642066"/>
            <a:ext cx="9752965" cy="1032847"/>
          </a:xfrm>
          <a:custGeom>
            <a:avLst/>
            <a:gdLst/>
            <a:ahLst/>
            <a:cxnLst/>
            <a:rect r="r" b="b" t="t" l="l"/>
            <a:pathLst>
              <a:path h="1032847" w="9752965">
                <a:moveTo>
                  <a:pt x="0" y="0"/>
                </a:moveTo>
                <a:lnTo>
                  <a:pt x="9752965" y="0"/>
                </a:lnTo>
                <a:lnTo>
                  <a:pt x="9752965" y="1032848"/>
                </a:lnTo>
                <a:lnTo>
                  <a:pt x="0" y="1032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86495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247027" y="8362349"/>
            <a:ext cx="3803948" cy="521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6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Why is it important?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1022" y="-4729397"/>
            <a:ext cx="7616557" cy="7815497"/>
          </a:xfrm>
          <a:custGeom>
            <a:avLst/>
            <a:gdLst/>
            <a:ahLst/>
            <a:cxnLst/>
            <a:rect r="r" b="b" t="t" l="l"/>
            <a:pathLst>
              <a:path h="7815497" w="761655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51369" y="-3442596"/>
            <a:ext cx="6709932" cy="6885191"/>
          </a:xfrm>
          <a:custGeom>
            <a:avLst/>
            <a:gdLst/>
            <a:ahLst/>
            <a:cxnLst/>
            <a:rect r="r" b="b" t="t" l="l"/>
            <a:pathLst>
              <a:path h="6885191" w="6709932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53758" y="3510391"/>
            <a:ext cx="9874149" cy="2808103"/>
            <a:chOff x="0" y="0"/>
            <a:chExt cx="1906859" cy="5422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06859" cy="542290"/>
            </a:xfrm>
            <a:custGeom>
              <a:avLst/>
              <a:gdLst/>
              <a:ahLst/>
              <a:cxnLst/>
              <a:rect r="r" b="b" t="t" l="l"/>
              <a:pathLst>
                <a:path h="542290" w="1906859">
                  <a:moveTo>
                    <a:pt x="0" y="0"/>
                  </a:moveTo>
                  <a:lnTo>
                    <a:pt x="1906859" y="0"/>
                  </a:lnTo>
                  <a:lnTo>
                    <a:pt x="1906859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DFBFB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906859" cy="561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79166" y="6572062"/>
            <a:ext cx="8110742" cy="2808103"/>
            <a:chOff x="0" y="0"/>
            <a:chExt cx="1566316" cy="5422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66316" cy="542290"/>
            </a:xfrm>
            <a:custGeom>
              <a:avLst/>
              <a:gdLst/>
              <a:ahLst/>
              <a:cxnLst/>
              <a:rect r="r" b="b" t="t" l="l"/>
              <a:pathLst>
                <a:path h="542290" w="1566316">
                  <a:moveTo>
                    <a:pt x="0" y="0"/>
                  </a:moveTo>
                  <a:lnTo>
                    <a:pt x="1566316" y="0"/>
                  </a:lnTo>
                  <a:lnTo>
                    <a:pt x="1566316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DFBFB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566316" cy="561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2179166" y="3510391"/>
            <a:ext cx="3744138" cy="2808103"/>
          </a:xfrm>
          <a:custGeom>
            <a:avLst/>
            <a:gdLst/>
            <a:ahLst/>
            <a:cxnLst/>
            <a:rect r="r" b="b" t="t" l="l"/>
            <a:pathLst>
              <a:path h="2808103" w="3744138">
                <a:moveTo>
                  <a:pt x="0" y="0"/>
                </a:moveTo>
                <a:lnTo>
                  <a:pt x="3744138" y="0"/>
                </a:lnTo>
                <a:lnTo>
                  <a:pt x="3744138" y="2808104"/>
                </a:lnTo>
                <a:lnTo>
                  <a:pt x="0" y="2808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64962" y="6577739"/>
            <a:ext cx="5472470" cy="2809673"/>
          </a:xfrm>
          <a:custGeom>
            <a:avLst/>
            <a:gdLst/>
            <a:ahLst/>
            <a:cxnLst/>
            <a:rect r="r" b="b" t="t" l="l"/>
            <a:pathLst>
              <a:path h="2809673" w="5472470">
                <a:moveTo>
                  <a:pt x="0" y="0"/>
                </a:moveTo>
                <a:lnTo>
                  <a:pt x="5472470" y="0"/>
                </a:lnTo>
                <a:lnTo>
                  <a:pt x="5472470" y="2809673"/>
                </a:lnTo>
                <a:lnTo>
                  <a:pt x="0" y="28096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3" r="0" b="-153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77250" y="701999"/>
            <a:ext cx="9636697" cy="2612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38"/>
              </a:lnSpc>
            </a:pPr>
            <a:r>
              <a:rPr lang="en-US" b="true" sz="7636" spc="748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TEMPERATURE RECEPTORS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435332" y="4529062"/>
            <a:ext cx="1970981" cy="70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95"/>
              </a:lnSpc>
            </a:pPr>
            <a:r>
              <a:rPr lang="en-US" b="true" sz="4200" spc="411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TRPV1: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78401" y="7590732"/>
            <a:ext cx="2220615" cy="70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95"/>
              </a:lnSpc>
            </a:pPr>
            <a:r>
              <a:rPr lang="en-US" b="true" sz="4200" spc="411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TRPM8: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920663" y="3771535"/>
            <a:ext cx="5812505" cy="9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Ion channel opening at &gt;= 43°C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48573" y="5086350"/>
            <a:ext cx="6756684" cy="597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8"/>
              </a:lnSpc>
              <a:spcBef>
                <a:spcPct val="0"/>
              </a:spcBef>
            </a:pPr>
            <a:r>
              <a:rPr lang="en-US" sz="3571" spc="350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Sensitive to capsaicin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42617" y="6975475"/>
            <a:ext cx="4356410" cy="495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sz="2899" spc="284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Opens at &lt;= 25°C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782125" y="8299964"/>
            <a:ext cx="5507783" cy="597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8"/>
              </a:lnSpc>
              <a:spcBef>
                <a:spcPct val="0"/>
              </a:spcBef>
            </a:pPr>
            <a:r>
              <a:rPr lang="en-US" sz="3571" spc="350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Sensitive to menthol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760017" y="-12044846"/>
            <a:ext cx="15841853" cy="16255633"/>
          </a:xfrm>
          <a:custGeom>
            <a:avLst/>
            <a:gdLst/>
            <a:ahLst/>
            <a:cxnLst/>
            <a:rect r="r" b="b" t="t" l="l"/>
            <a:pathLst>
              <a:path h="16255633" w="15841853">
                <a:moveTo>
                  <a:pt x="0" y="0"/>
                </a:moveTo>
                <a:lnTo>
                  <a:pt x="15841853" y="0"/>
                </a:lnTo>
                <a:lnTo>
                  <a:pt x="15841853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51645" y="-3917030"/>
            <a:ext cx="15841853" cy="16255633"/>
          </a:xfrm>
          <a:custGeom>
            <a:avLst/>
            <a:gdLst/>
            <a:ahLst/>
            <a:cxnLst/>
            <a:rect r="r" b="b" t="t" l="l"/>
            <a:pathLst>
              <a:path h="16255633" w="15841853">
                <a:moveTo>
                  <a:pt x="0" y="0"/>
                </a:moveTo>
                <a:lnTo>
                  <a:pt x="15841852" y="0"/>
                </a:lnTo>
                <a:lnTo>
                  <a:pt x="15841852" y="16255633"/>
                </a:lnTo>
                <a:lnTo>
                  <a:pt x="0" y="1625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>
            <a:off x="1284542" y="4693834"/>
            <a:ext cx="15504380" cy="1106"/>
          </a:xfrm>
          <a:prstGeom prst="line">
            <a:avLst/>
          </a:prstGeom>
          <a:ln cap="flat" w="28575">
            <a:solidFill>
              <a:srgbClr val="FDFBFB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2934178" y="4517622"/>
            <a:ext cx="420894" cy="42089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448157" y="3000862"/>
            <a:ext cx="1392935" cy="139293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  <a:r>
                <a:rPr lang="en-US" b="true" sz="5524" spc="541" strike="noStrike" u="none">
                  <a:solidFill>
                    <a:srgbClr val="100F0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1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380785" y="3000862"/>
            <a:ext cx="1392935" cy="139293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  <a:r>
                <a:rPr lang="en-US" b="true" sz="5524" spc="541" strike="noStrike" u="none">
                  <a:solidFill>
                    <a:srgbClr val="100F0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2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316895" y="3000862"/>
            <a:ext cx="1392935" cy="139293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  <a:r>
                <a:rPr lang="en-US" b="true" sz="5524" spc="541">
                  <a:solidFill>
                    <a:srgbClr val="100F0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3</a:t>
              </a: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4253005" y="3000862"/>
            <a:ext cx="1392935" cy="139293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  <a:r>
                <a:rPr lang="en-US" b="true" sz="5524" spc="541" strike="noStrike" u="none">
                  <a:solidFill>
                    <a:srgbClr val="100F0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4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6871389" y="4484493"/>
            <a:ext cx="420894" cy="420894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0807008" y="4483388"/>
            <a:ext cx="420894" cy="42089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786902" y="4484493"/>
            <a:ext cx="420894" cy="42089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FBFB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1">
                <a:lnSpc>
                  <a:spcPts val="7623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9" id="29"/>
          <p:cNvSpPr/>
          <p:nvPr/>
        </p:nvSpPr>
        <p:spPr>
          <a:xfrm flipH="false" flipV="false" rot="0">
            <a:off x="1284542" y="6224885"/>
            <a:ext cx="3385207" cy="3495226"/>
          </a:xfrm>
          <a:custGeom>
            <a:avLst/>
            <a:gdLst/>
            <a:ahLst/>
            <a:cxnLst/>
            <a:rect r="r" b="b" t="t" l="l"/>
            <a:pathLst>
              <a:path h="3495226" w="3385207">
                <a:moveTo>
                  <a:pt x="0" y="0"/>
                </a:moveTo>
                <a:lnTo>
                  <a:pt x="3385207" y="0"/>
                </a:lnTo>
                <a:lnTo>
                  <a:pt x="3385207" y="3495226"/>
                </a:lnTo>
                <a:lnTo>
                  <a:pt x="0" y="34952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341881" y="5841361"/>
            <a:ext cx="4106319" cy="2149552"/>
          </a:xfrm>
          <a:custGeom>
            <a:avLst/>
            <a:gdLst/>
            <a:ahLst/>
            <a:cxnLst/>
            <a:rect r="r" b="b" t="t" l="l"/>
            <a:pathLst>
              <a:path h="2149552" w="4106319">
                <a:moveTo>
                  <a:pt x="0" y="0"/>
                </a:moveTo>
                <a:lnTo>
                  <a:pt x="4106319" y="0"/>
                </a:lnTo>
                <a:lnTo>
                  <a:pt x="4106319" y="2149552"/>
                </a:lnTo>
                <a:lnTo>
                  <a:pt x="0" y="2149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157045" y="1415960"/>
            <a:ext cx="13629857" cy="81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23"/>
              </a:lnSpc>
            </a:pPr>
            <a:r>
              <a:rPr lang="en-US" b="true" sz="4800" spc="470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HOW DID THEY FIND THE RECEPTORS?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157045" y="2303952"/>
            <a:ext cx="12177055" cy="411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39"/>
              </a:lnSpc>
            </a:pPr>
            <a:r>
              <a:rPr lang="en-US" sz="2419" spc="237">
                <a:solidFill>
                  <a:srgbClr val="F5FFF5"/>
                </a:solidFill>
                <a:latin typeface="DM Sans"/>
                <a:ea typeface="DM Sans"/>
                <a:cs typeface="DM Sans"/>
                <a:sym typeface="DM Sans"/>
              </a:rPr>
              <a:t>Conjecture: a single gene is reponsible for sensitivity to capsaicin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190956" y="5153037"/>
            <a:ext cx="3621668" cy="767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5"/>
              </a:lnSpc>
            </a:pPr>
            <a:r>
              <a:rPr lang="en-US" b="true" sz="2279" spc="223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EXTRACT DNA FRAGMENTS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214656" y="6803386"/>
            <a:ext cx="3582318" cy="1418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061" spc="202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transfect cDNA in naïve human kidney cells, dye them, and expose them to capsaicin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812624" y="5179088"/>
            <a:ext cx="4529256" cy="1157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5"/>
              </a:lnSpc>
            </a:pPr>
            <a:r>
              <a:rPr lang="en-US" sz="2279" spc="223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DIVIDE THE LIBRARY IN BATCHES + TRANSFECTION + DYE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879366" y="5179088"/>
            <a:ext cx="2276177" cy="376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5"/>
              </a:lnSpc>
            </a:pPr>
            <a:r>
              <a:rPr lang="en-US" sz="2279" spc="223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OBSERVE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3811384" y="5153037"/>
            <a:ext cx="2276177" cy="7670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5"/>
              </a:lnSpc>
            </a:pPr>
            <a:r>
              <a:rPr lang="en-US" sz="2279" spc="223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REPEAT UNTIL FOUND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78784" y="-5486247"/>
            <a:ext cx="9333423" cy="9577206"/>
          </a:xfrm>
          <a:custGeom>
            <a:avLst/>
            <a:gdLst/>
            <a:ahLst/>
            <a:cxnLst/>
            <a:rect r="r" b="b" t="t" l="l"/>
            <a:pathLst>
              <a:path h="9577206" w="9333423">
                <a:moveTo>
                  <a:pt x="0" y="0"/>
                </a:moveTo>
                <a:lnTo>
                  <a:pt x="9333423" y="0"/>
                </a:lnTo>
                <a:lnTo>
                  <a:pt x="9333423" y="9577207"/>
                </a:lnTo>
                <a:lnTo>
                  <a:pt x="0" y="95772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63037" y="-5866298"/>
            <a:ext cx="9333423" cy="9577206"/>
          </a:xfrm>
          <a:custGeom>
            <a:avLst/>
            <a:gdLst/>
            <a:ahLst/>
            <a:cxnLst/>
            <a:rect r="r" b="b" t="t" l="l"/>
            <a:pathLst>
              <a:path h="9577206" w="9333423">
                <a:moveTo>
                  <a:pt x="0" y="0"/>
                </a:moveTo>
                <a:lnTo>
                  <a:pt x="9333423" y="0"/>
                </a:lnTo>
                <a:lnTo>
                  <a:pt x="9333423" y="9577206"/>
                </a:lnTo>
                <a:lnTo>
                  <a:pt x="0" y="957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887814">
            <a:off x="14993922" y="7627206"/>
            <a:ext cx="7634959" cy="7834379"/>
          </a:xfrm>
          <a:custGeom>
            <a:avLst/>
            <a:gdLst/>
            <a:ahLst/>
            <a:cxnLst/>
            <a:rect r="r" b="b" t="t" l="l"/>
            <a:pathLst>
              <a:path h="7834379" w="7634959">
                <a:moveTo>
                  <a:pt x="0" y="0"/>
                </a:moveTo>
                <a:lnTo>
                  <a:pt x="7634958" y="0"/>
                </a:lnTo>
                <a:lnTo>
                  <a:pt x="7634958" y="7834379"/>
                </a:lnTo>
                <a:lnTo>
                  <a:pt x="0" y="7834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176364">
            <a:off x="-4084727" y="8222639"/>
            <a:ext cx="8815232" cy="9045480"/>
          </a:xfrm>
          <a:custGeom>
            <a:avLst/>
            <a:gdLst/>
            <a:ahLst/>
            <a:cxnLst/>
            <a:rect r="r" b="b" t="t" l="l"/>
            <a:pathLst>
              <a:path h="9045480" w="8815232">
                <a:moveTo>
                  <a:pt x="0" y="0"/>
                </a:moveTo>
                <a:lnTo>
                  <a:pt x="8815232" y="0"/>
                </a:lnTo>
                <a:lnTo>
                  <a:pt x="8815232" y="9045481"/>
                </a:lnTo>
                <a:lnTo>
                  <a:pt x="0" y="9045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971746" y="2700350"/>
            <a:ext cx="5614076" cy="5485687"/>
          </a:xfrm>
          <a:custGeom>
            <a:avLst/>
            <a:gdLst/>
            <a:ahLst/>
            <a:cxnLst/>
            <a:rect r="r" b="b" t="t" l="l"/>
            <a:pathLst>
              <a:path h="5485687" w="5614076">
                <a:moveTo>
                  <a:pt x="0" y="0"/>
                </a:moveTo>
                <a:lnTo>
                  <a:pt x="5614076" y="0"/>
                </a:lnTo>
                <a:lnTo>
                  <a:pt x="5614076" y="5485687"/>
                </a:lnTo>
                <a:lnTo>
                  <a:pt x="0" y="54856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009453" y="1250440"/>
            <a:ext cx="8269095" cy="116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b="true" sz="6947" spc="368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HOW DOES IT WORK?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369072" y="8402490"/>
            <a:ext cx="6819424" cy="545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6"/>
              </a:lnSpc>
              <a:spcBef>
                <a:spcPct val="0"/>
              </a:spcBef>
            </a:pPr>
            <a:r>
              <a:rPr lang="en-US" b="true" sz="3200" spc="313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Not a voltage-gated channel!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28105" y="6028336"/>
            <a:ext cx="10011967" cy="1502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3)a)Lesion → surplus of certain components in affected area (H⁺, ATP) → TRPV1 becomes more sensitive (burning sensation)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0" y="7930965"/>
            <a:ext cx="10892753" cy="995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3)b)Lesion → NGF is spread → binds on a G-Receptor → TRPV1 transcription factor ++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28105" y="3957562"/>
            <a:ext cx="5966936" cy="485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1) Heat: not well understood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28105" y="4876753"/>
            <a:ext cx="11145679" cy="485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2) capsaicin and RTX: binds directly on the receptor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0" y="2872402"/>
            <a:ext cx="11773784" cy="990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Present in afferent neurons (nerve endings in skin and mucus areas, Dorsal Root Ganglion)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3407869">
            <a:off x="7589602" y="1118883"/>
            <a:ext cx="12471670" cy="5351480"/>
          </a:xfrm>
          <a:custGeom>
            <a:avLst/>
            <a:gdLst/>
            <a:ahLst/>
            <a:cxnLst/>
            <a:rect r="r" b="b" t="t" l="l"/>
            <a:pathLst>
              <a:path h="5351480" w="1247167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3407869">
            <a:off x="-5207135" y="10496589"/>
            <a:ext cx="12471670" cy="5351480"/>
          </a:xfrm>
          <a:custGeom>
            <a:avLst/>
            <a:gdLst/>
            <a:ahLst/>
            <a:cxnLst/>
            <a:rect r="r" b="b" t="t" l="l"/>
            <a:pathLst>
              <a:path h="5351480" w="1247167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10641457" y="0"/>
            <a:ext cx="7615569" cy="5273427"/>
          </a:xfrm>
          <a:custGeom>
            <a:avLst/>
            <a:gdLst/>
            <a:ahLst/>
            <a:cxnLst/>
            <a:rect r="r" b="b" t="t" l="l"/>
            <a:pathLst>
              <a:path h="5273427" w="7615569">
                <a:moveTo>
                  <a:pt x="0" y="0"/>
                </a:moveTo>
                <a:lnTo>
                  <a:pt x="7615568" y="0"/>
                </a:lnTo>
                <a:lnTo>
                  <a:pt x="7615568" y="5273427"/>
                </a:lnTo>
                <a:lnTo>
                  <a:pt x="0" y="52734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675" r="-48396" b="-145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91002" y="1123950"/>
            <a:ext cx="8132585" cy="1703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612"/>
              </a:lnSpc>
            </a:pPr>
            <a:r>
              <a:rPr lang="en-US" b="true" sz="6297" spc="617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MECHANORECEPTOR FOR TOUCH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601059" y="4918569"/>
            <a:ext cx="3686941" cy="5368431"/>
          </a:xfrm>
          <a:custGeom>
            <a:avLst/>
            <a:gdLst/>
            <a:ahLst/>
            <a:cxnLst/>
            <a:rect r="r" b="b" t="t" l="l"/>
            <a:pathLst>
              <a:path h="5368431" w="3686941">
                <a:moveTo>
                  <a:pt x="0" y="0"/>
                </a:moveTo>
                <a:lnTo>
                  <a:pt x="3686941" y="0"/>
                </a:lnTo>
                <a:lnTo>
                  <a:pt x="3686941" y="5368431"/>
                </a:lnTo>
                <a:lnTo>
                  <a:pt x="0" y="5368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6521" t="-1309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91002" y="4773479"/>
            <a:ext cx="8586266" cy="28982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86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 spc="274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Op</a:t>
            </a:r>
            <a:r>
              <a:rPr lang="en-US" b="true" sz="2799" spc="274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en when the cell membrane is deformed</a:t>
            </a:r>
          </a:p>
          <a:p>
            <a:pPr algn="l">
              <a:lnSpc>
                <a:spcPts val="3863"/>
              </a:lnSpc>
              <a:spcBef>
                <a:spcPct val="0"/>
              </a:spcBef>
            </a:pPr>
          </a:p>
          <a:p>
            <a:pPr algn="l" marL="604519" indent="-302260" lvl="1">
              <a:lnSpc>
                <a:spcPts val="386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799" spc="274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This allows ions (such as Ca²⁺ and Na⁺) to enter, creating an electrical signal</a:t>
            </a:r>
          </a:p>
          <a:p>
            <a:pPr algn="l">
              <a:lnSpc>
                <a:spcPts val="386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451022" y="-4729397"/>
            <a:ext cx="7616557" cy="7815497"/>
          </a:xfrm>
          <a:custGeom>
            <a:avLst/>
            <a:gdLst/>
            <a:ahLst/>
            <a:cxnLst/>
            <a:rect r="r" b="b" t="t" l="l"/>
            <a:pathLst>
              <a:path h="7815497" w="761655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51369" y="-3442596"/>
            <a:ext cx="6709932" cy="6885191"/>
          </a:xfrm>
          <a:custGeom>
            <a:avLst/>
            <a:gdLst/>
            <a:ahLst/>
            <a:cxnLst/>
            <a:rect r="r" b="b" t="t" l="l"/>
            <a:pathLst>
              <a:path h="6885191" w="6709932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010433" y="3510391"/>
            <a:ext cx="10917474" cy="2808103"/>
            <a:chOff x="0" y="0"/>
            <a:chExt cx="2108342" cy="5422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108342" cy="542290"/>
            </a:xfrm>
            <a:custGeom>
              <a:avLst/>
              <a:gdLst/>
              <a:ahLst/>
              <a:cxnLst/>
              <a:rect r="r" b="b" t="t" l="l"/>
              <a:pathLst>
                <a:path h="542290" w="2108342">
                  <a:moveTo>
                    <a:pt x="0" y="0"/>
                  </a:moveTo>
                  <a:lnTo>
                    <a:pt x="2108342" y="0"/>
                  </a:lnTo>
                  <a:lnTo>
                    <a:pt x="2108342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DFBFB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2108342" cy="561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79166" y="6572062"/>
            <a:ext cx="9377637" cy="2808103"/>
            <a:chOff x="0" y="0"/>
            <a:chExt cx="1810974" cy="54229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810974" cy="542290"/>
            </a:xfrm>
            <a:custGeom>
              <a:avLst/>
              <a:gdLst/>
              <a:ahLst/>
              <a:cxnLst/>
              <a:rect r="r" b="b" t="t" l="l"/>
              <a:pathLst>
                <a:path h="542290" w="1810974">
                  <a:moveTo>
                    <a:pt x="0" y="0"/>
                  </a:moveTo>
                  <a:lnTo>
                    <a:pt x="1810974" y="0"/>
                  </a:lnTo>
                  <a:lnTo>
                    <a:pt x="1810974" y="542290"/>
                  </a:lnTo>
                  <a:lnTo>
                    <a:pt x="0" y="54229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DFBFB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810974" cy="56134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1826915" y="6518520"/>
            <a:ext cx="4054018" cy="2861646"/>
          </a:xfrm>
          <a:custGeom>
            <a:avLst/>
            <a:gdLst/>
            <a:ahLst/>
            <a:cxnLst/>
            <a:rect r="r" b="b" t="t" l="l"/>
            <a:pathLst>
              <a:path h="2861646" w="4054018">
                <a:moveTo>
                  <a:pt x="0" y="0"/>
                </a:moveTo>
                <a:lnTo>
                  <a:pt x="4054018" y="0"/>
                </a:lnTo>
                <a:lnTo>
                  <a:pt x="4054018" y="2861646"/>
                </a:lnTo>
                <a:lnTo>
                  <a:pt x="0" y="2861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833" r="0" b="-2083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179166" y="3510391"/>
            <a:ext cx="2663687" cy="2808103"/>
          </a:xfrm>
          <a:custGeom>
            <a:avLst/>
            <a:gdLst/>
            <a:ahLst/>
            <a:cxnLst/>
            <a:rect r="r" b="b" t="t" l="l"/>
            <a:pathLst>
              <a:path h="2808103" w="2663687">
                <a:moveTo>
                  <a:pt x="0" y="0"/>
                </a:moveTo>
                <a:lnTo>
                  <a:pt x="2663687" y="0"/>
                </a:lnTo>
                <a:lnTo>
                  <a:pt x="2663687" y="2808104"/>
                </a:lnTo>
                <a:lnTo>
                  <a:pt x="0" y="28081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4062345" y="943739"/>
            <a:ext cx="9636697" cy="12807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38"/>
              </a:lnSpc>
            </a:pPr>
            <a:r>
              <a:rPr lang="en-US" b="true" sz="7636" spc="748">
                <a:solidFill>
                  <a:srgbClr val="FFFFFF"/>
                </a:solidFill>
                <a:latin typeface="Oswald Bold"/>
                <a:ea typeface="Oswald Bold"/>
                <a:cs typeface="Oswald Bold"/>
                <a:sym typeface="Oswald Bold"/>
              </a:rPr>
              <a:t>TOUCH RECEPTORS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534612" y="4529062"/>
            <a:ext cx="2222202" cy="70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95"/>
              </a:lnSpc>
            </a:pPr>
            <a:r>
              <a:rPr lang="en-US" b="true" sz="4200" spc="411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Piezo 1: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78401" y="7590732"/>
            <a:ext cx="2342753" cy="7040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795"/>
              </a:lnSpc>
            </a:pPr>
            <a:r>
              <a:rPr lang="en-US" b="true" sz="4200" spc="411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Piezo 2: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190335" y="3730571"/>
            <a:ext cx="7273161" cy="15025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19"/>
              </a:lnSpc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Touch receptors let calcium in-&gt; </a:t>
            </a:r>
          </a:p>
          <a:p>
            <a:pPr algn="ctr">
              <a:lnSpc>
                <a:spcPts val="4019"/>
              </a:lnSpc>
              <a:spcBef>
                <a:spcPct val="0"/>
              </a:spcBef>
            </a:pPr>
            <a:r>
              <a:rPr lang="en-US" b="true" sz="2912" spc="285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dilate the vessel and regulate blood pressure.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190335" y="5394300"/>
            <a:ext cx="7432360" cy="597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8"/>
              </a:lnSpc>
              <a:spcBef>
                <a:spcPct val="0"/>
              </a:spcBef>
            </a:pPr>
            <a:r>
              <a:rPr lang="en-US" sz="3571" spc="350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Sensitive to internal forces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242617" y="6975475"/>
            <a:ext cx="4356410" cy="1000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01"/>
              </a:lnSpc>
              <a:spcBef>
                <a:spcPct val="0"/>
              </a:spcBef>
            </a:pPr>
            <a:r>
              <a:rPr lang="en-US" b="true" sz="2899" spc="284">
                <a:solidFill>
                  <a:srgbClr val="F2F4F5"/>
                </a:solidFill>
                <a:latin typeface="DM Sans Bold"/>
                <a:ea typeface="DM Sans Bold"/>
                <a:cs typeface="DM Sans Bold"/>
                <a:sym typeface="DM Sans Bold"/>
              </a:rPr>
              <a:t>Fine touch and body position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782125" y="8299964"/>
            <a:ext cx="5507783" cy="5974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28"/>
              </a:lnSpc>
              <a:spcBef>
                <a:spcPct val="0"/>
              </a:spcBef>
            </a:pPr>
            <a:r>
              <a:rPr lang="en-US" sz="3571" spc="350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Classic touch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A1A1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27400" y="3710908"/>
            <a:ext cx="1835290" cy="1835290"/>
          </a:xfrm>
          <a:custGeom>
            <a:avLst/>
            <a:gdLst/>
            <a:ahLst/>
            <a:cxnLst/>
            <a:rect r="r" b="b" t="t" l="l"/>
            <a:pathLst>
              <a:path h="1835290" w="1835290">
                <a:moveTo>
                  <a:pt x="0" y="0"/>
                </a:moveTo>
                <a:lnTo>
                  <a:pt x="1835290" y="0"/>
                </a:lnTo>
                <a:lnTo>
                  <a:pt x="1835290" y="1835290"/>
                </a:lnTo>
                <a:lnTo>
                  <a:pt x="0" y="183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184549" y="3710908"/>
            <a:ext cx="1835290" cy="1835290"/>
          </a:xfrm>
          <a:custGeom>
            <a:avLst/>
            <a:gdLst/>
            <a:ahLst/>
            <a:cxnLst/>
            <a:rect r="r" b="b" t="t" l="l"/>
            <a:pathLst>
              <a:path h="1835290" w="1835290">
                <a:moveTo>
                  <a:pt x="0" y="0"/>
                </a:moveTo>
                <a:lnTo>
                  <a:pt x="1835290" y="0"/>
                </a:lnTo>
                <a:lnTo>
                  <a:pt x="1835290" y="1835290"/>
                </a:lnTo>
                <a:lnTo>
                  <a:pt x="0" y="183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78784" y="-5486247"/>
            <a:ext cx="9333423" cy="9577206"/>
          </a:xfrm>
          <a:custGeom>
            <a:avLst/>
            <a:gdLst/>
            <a:ahLst/>
            <a:cxnLst/>
            <a:rect r="r" b="b" t="t" l="l"/>
            <a:pathLst>
              <a:path h="9577206" w="9333423">
                <a:moveTo>
                  <a:pt x="0" y="0"/>
                </a:moveTo>
                <a:lnTo>
                  <a:pt x="9333423" y="0"/>
                </a:lnTo>
                <a:lnTo>
                  <a:pt x="9333423" y="9577207"/>
                </a:lnTo>
                <a:lnTo>
                  <a:pt x="0" y="95772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037470" y="3710908"/>
            <a:ext cx="1835290" cy="1835290"/>
          </a:xfrm>
          <a:custGeom>
            <a:avLst/>
            <a:gdLst/>
            <a:ahLst/>
            <a:cxnLst/>
            <a:rect r="r" b="b" t="t" l="l"/>
            <a:pathLst>
              <a:path h="1835290" w="1835290">
                <a:moveTo>
                  <a:pt x="0" y="0"/>
                </a:moveTo>
                <a:lnTo>
                  <a:pt x="1835290" y="0"/>
                </a:lnTo>
                <a:lnTo>
                  <a:pt x="1835290" y="1835290"/>
                </a:lnTo>
                <a:lnTo>
                  <a:pt x="0" y="1835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67511" y="1458275"/>
            <a:ext cx="11552977" cy="116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b="true" sz="6947" spc="368">
                <a:solidFill>
                  <a:srgbClr val="F2F4F5"/>
                </a:solidFill>
                <a:latin typeface="Oswald Bold"/>
                <a:ea typeface="Oswald Bold"/>
                <a:cs typeface="Oswald Bold"/>
                <a:sym typeface="Oswald Bold"/>
              </a:rPr>
              <a:t>WHAT'S IT ALL ABOUT?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-3463037" y="-5866298"/>
            <a:ext cx="9333423" cy="9577206"/>
          </a:xfrm>
          <a:custGeom>
            <a:avLst/>
            <a:gdLst/>
            <a:ahLst/>
            <a:cxnLst/>
            <a:rect r="r" b="b" t="t" l="l"/>
            <a:pathLst>
              <a:path h="9577206" w="9333423">
                <a:moveTo>
                  <a:pt x="0" y="0"/>
                </a:moveTo>
                <a:lnTo>
                  <a:pt x="9333423" y="0"/>
                </a:lnTo>
                <a:lnTo>
                  <a:pt x="9333423" y="9577206"/>
                </a:lnTo>
                <a:lnTo>
                  <a:pt x="0" y="95772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887814">
            <a:off x="14993922" y="7627206"/>
            <a:ext cx="7634959" cy="7834379"/>
          </a:xfrm>
          <a:custGeom>
            <a:avLst/>
            <a:gdLst/>
            <a:ahLst/>
            <a:cxnLst/>
            <a:rect r="r" b="b" t="t" l="l"/>
            <a:pathLst>
              <a:path h="7834379" w="7634959">
                <a:moveTo>
                  <a:pt x="0" y="0"/>
                </a:moveTo>
                <a:lnTo>
                  <a:pt x="7634958" y="0"/>
                </a:lnTo>
                <a:lnTo>
                  <a:pt x="7634958" y="7834379"/>
                </a:lnTo>
                <a:lnTo>
                  <a:pt x="0" y="7834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4176364">
            <a:off x="-4084727" y="8222639"/>
            <a:ext cx="8815232" cy="9045480"/>
          </a:xfrm>
          <a:custGeom>
            <a:avLst/>
            <a:gdLst/>
            <a:ahLst/>
            <a:cxnLst/>
            <a:rect r="r" b="b" t="t" l="l"/>
            <a:pathLst>
              <a:path h="9045480" w="8815232">
                <a:moveTo>
                  <a:pt x="0" y="0"/>
                </a:moveTo>
                <a:lnTo>
                  <a:pt x="8815232" y="0"/>
                </a:lnTo>
                <a:lnTo>
                  <a:pt x="8815232" y="9045481"/>
                </a:lnTo>
                <a:lnTo>
                  <a:pt x="0" y="90454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619704" y="5933218"/>
            <a:ext cx="3250682" cy="554732"/>
            <a:chOff x="0" y="0"/>
            <a:chExt cx="870410" cy="14853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70410" cy="148536"/>
            </a:xfrm>
            <a:custGeom>
              <a:avLst/>
              <a:gdLst/>
              <a:ahLst/>
              <a:cxnLst/>
              <a:rect r="r" b="b" t="t" l="l"/>
              <a:pathLst>
                <a:path h="148536" w="870410">
                  <a:moveTo>
                    <a:pt x="42869" y="0"/>
                  </a:moveTo>
                  <a:lnTo>
                    <a:pt x="827541" y="0"/>
                  </a:lnTo>
                  <a:cubicBezTo>
                    <a:pt x="851217" y="0"/>
                    <a:pt x="870410" y="19193"/>
                    <a:pt x="870410" y="42869"/>
                  </a:cubicBezTo>
                  <a:lnTo>
                    <a:pt x="870410" y="105667"/>
                  </a:lnTo>
                  <a:cubicBezTo>
                    <a:pt x="870410" y="129343"/>
                    <a:pt x="851217" y="148536"/>
                    <a:pt x="827541" y="148536"/>
                  </a:cubicBezTo>
                  <a:lnTo>
                    <a:pt x="42869" y="148536"/>
                  </a:lnTo>
                  <a:cubicBezTo>
                    <a:pt x="31500" y="148536"/>
                    <a:pt x="20596" y="144020"/>
                    <a:pt x="12556" y="135980"/>
                  </a:cubicBezTo>
                  <a:cubicBezTo>
                    <a:pt x="4517" y="127941"/>
                    <a:pt x="0" y="117037"/>
                    <a:pt x="0" y="105667"/>
                  </a:cubicBezTo>
                  <a:lnTo>
                    <a:pt x="0" y="42869"/>
                  </a:lnTo>
                  <a:cubicBezTo>
                    <a:pt x="0" y="19193"/>
                    <a:pt x="19193" y="0"/>
                    <a:pt x="42869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238125"/>
              <a:ext cx="870410" cy="3866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578"/>
                </a:lnSpc>
                <a:spcBef>
                  <a:spcPct val="0"/>
                </a:spcBef>
              </a:pPr>
              <a:r>
                <a:rPr lang="en-US" b="true" sz="2524" spc="146">
                  <a:solidFill>
                    <a:srgbClr val="131211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Proprioception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6970462" y="5933218"/>
            <a:ext cx="4347077" cy="554732"/>
            <a:chOff x="0" y="0"/>
            <a:chExt cx="1163983" cy="14853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63983" cy="148536"/>
            </a:xfrm>
            <a:custGeom>
              <a:avLst/>
              <a:gdLst/>
              <a:ahLst/>
              <a:cxnLst/>
              <a:rect r="r" b="b" t="t" l="l"/>
              <a:pathLst>
                <a:path h="148536" w="1163983">
                  <a:moveTo>
                    <a:pt x="32057" y="0"/>
                  </a:moveTo>
                  <a:lnTo>
                    <a:pt x="1131926" y="0"/>
                  </a:lnTo>
                  <a:cubicBezTo>
                    <a:pt x="1140428" y="0"/>
                    <a:pt x="1148582" y="3377"/>
                    <a:pt x="1154594" y="9389"/>
                  </a:cubicBezTo>
                  <a:cubicBezTo>
                    <a:pt x="1160606" y="15401"/>
                    <a:pt x="1163983" y="23555"/>
                    <a:pt x="1163983" y="32057"/>
                  </a:cubicBezTo>
                  <a:lnTo>
                    <a:pt x="1163983" y="116479"/>
                  </a:lnTo>
                  <a:cubicBezTo>
                    <a:pt x="1163983" y="134184"/>
                    <a:pt x="1149631" y="148536"/>
                    <a:pt x="1131926" y="148536"/>
                  </a:cubicBezTo>
                  <a:lnTo>
                    <a:pt x="32057" y="148536"/>
                  </a:lnTo>
                  <a:cubicBezTo>
                    <a:pt x="23555" y="148536"/>
                    <a:pt x="15401" y="145159"/>
                    <a:pt x="9389" y="139147"/>
                  </a:cubicBezTo>
                  <a:cubicBezTo>
                    <a:pt x="3377" y="133135"/>
                    <a:pt x="0" y="124981"/>
                    <a:pt x="0" y="116479"/>
                  </a:cubicBezTo>
                  <a:lnTo>
                    <a:pt x="0" y="32057"/>
                  </a:lnTo>
                  <a:cubicBezTo>
                    <a:pt x="0" y="23555"/>
                    <a:pt x="3377" y="15401"/>
                    <a:pt x="9389" y="9389"/>
                  </a:cubicBezTo>
                  <a:cubicBezTo>
                    <a:pt x="15401" y="3377"/>
                    <a:pt x="23555" y="0"/>
                    <a:pt x="32057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238125"/>
              <a:ext cx="1163983" cy="3866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578"/>
                </a:lnSpc>
                <a:spcBef>
                  <a:spcPct val="0"/>
                </a:spcBef>
              </a:pPr>
              <a:r>
                <a:rPr lang="en-US" b="true" sz="2524" spc="146">
                  <a:solidFill>
                    <a:srgbClr val="131211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Neurological disease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076852" y="5933218"/>
            <a:ext cx="3756527" cy="554732"/>
            <a:chOff x="0" y="0"/>
            <a:chExt cx="1005856" cy="148536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005856" cy="148536"/>
            </a:xfrm>
            <a:custGeom>
              <a:avLst/>
              <a:gdLst/>
              <a:ahLst/>
              <a:cxnLst/>
              <a:rect r="r" b="b" t="t" l="l"/>
              <a:pathLst>
                <a:path h="148536" w="1005856">
                  <a:moveTo>
                    <a:pt x="37097" y="0"/>
                  </a:moveTo>
                  <a:lnTo>
                    <a:pt x="968760" y="0"/>
                  </a:lnTo>
                  <a:cubicBezTo>
                    <a:pt x="978598" y="0"/>
                    <a:pt x="988034" y="3908"/>
                    <a:pt x="994991" y="10865"/>
                  </a:cubicBezTo>
                  <a:cubicBezTo>
                    <a:pt x="1001948" y="17822"/>
                    <a:pt x="1005856" y="27258"/>
                    <a:pt x="1005856" y="37097"/>
                  </a:cubicBezTo>
                  <a:lnTo>
                    <a:pt x="1005856" y="111440"/>
                  </a:lnTo>
                  <a:cubicBezTo>
                    <a:pt x="1005856" y="131928"/>
                    <a:pt x="989248" y="148536"/>
                    <a:pt x="968760" y="148536"/>
                  </a:cubicBezTo>
                  <a:lnTo>
                    <a:pt x="37097" y="148536"/>
                  </a:lnTo>
                  <a:cubicBezTo>
                    <a:pt x="27258" y="148536"/>
                    <a:pt x="17822" y="144628"/>
                    <a:pt x="10865" y="137671"/>
                  </a:cubicBezTo>
                  <a:cubicBezTo>
                    <a:pt x="3908" y="130714"/>
                    <a:pt x="0" y="121278"/>
                    <a:pt x="0" y="111440"/>
                  </a:cubicBezTo>
                  <a:lnTo>
                    <a:pt x="0" y="37097"/>
                  </a:lnTo>
                  <a:cubicBezTo>
                    <a:pt x="0" y="16609"/>
                    <a:pt x="16609" y="0"/>
                    <a:pt x="37097" y="0"/>
                  </a:cubicBezTo>
                  <a:close/>
                </a:path>
              </a:pathLst>
            </a:custGeom>
            <a:solidFill>
              <a:srgbClr val="F2F4F5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238125"/>
              <a:ext cx="1005856" cy="3866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5578"/>
                </a:lnSpc>
                <a:spcBef>
                  <a:spcPct val="0"/>
                </a:spcBef>
              </a:pPr>
              <a:r>
                <a:rPr lang="en-US" b="true" sz="2524" spc="146">
                  <a:solidFill>
                    <a:srgbClr val="131211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Major discovery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3510595" y="4222864"/>
            <a:ext cx="889040" cy="902163"/>
          </a:xfrm>
          <a:custGeom>
            <a:avLst/>
            <a:gdLst/>
            <a:ahLst/>
            <a:cxnLst/>
            <a:rect r="r" b="b" t="t" l="l"/>
            <a:pathLst>
              <a:path h="902163" w="889040">
                <a:moveTo>
                  <a:pt x="0" y="0"/>
                </a:moveTo>
                <a:lnTo>
                  <a:pt x="889040" y="0"/>
                </a:lnTo>
                <a:lnTo>
                  <a:pt x="889040" y="902163"/>
                </a:lnTo>
                <a:lnTo>
                  <a:pt x="0" y="902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3721170" y="4150071"/>
            <a:ext cx="1047750" cy="1047750"/>
          </a:xfrm>
          <a:custGeom>
            <a:avLst/>
            <a:gdLst/>
            <a:ahLst/>
            <a:cxnLst/>
            <a:rect r="r" b="b" t="t" l="l"/>
            <a:pathLst>
              <a:path h="1047750" w="1047750">
                <a:moveTo>
                  <a:pt x="0" y="0"/>
                </a:moveTo>
                <a:lnTo>
                  <a:pt x="1047750" y="0"/>
                </a:lnTo>
                <a:lnTo>
                  <a:pt x="1047750" y="1047750"/>
                </a:lnTo>
                <a:lnTo>
                  <a:pt x="0" y="10477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690879" y="4090960"/>
            <a:ext cx="906243" cy="1106861"/>
          </a:xfrm>
          <a:custGeom>
            <a:avLst/>
            <a:gdLst/>
            <a:ahLst/>
            <a:cxnLst/>
            <a:rect r="r" b="b" t="t" l="l"/>
            <a:pathLst>
              <a:path h="1106861" w="906243">
                <a:moveTo>
                  <a:pt x="0" y="0"/>
                </a:moveTo>
                <a:lnTo>
                  <a:pt x="906242" y="0"/>
                </a:lnTo>
                <a:lnTo>
                  <a:pt x="906242" y="1106861"/>
                </a:lnTo>
                <a:lnTo>
                  <a:pt x="0" y="11068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2113859" y="6573932"/>
            <a:ext cx="4262371" cy="667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8"/>
              </a:lnSpc>
              <a:spcBef>
                <a:spcPct val="0"/>
              </a:spcBef>
            </a:pPr>
            <a:r>
              <a:rPr lang="en-US" sz="1977" spc="193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Piezo2 is essential for body position perception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971009" y="6573932"/>
            <a:ext cx="4262371" cy="1004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8"/>
              </a:lnSpc>
              <a:spcBef>
                <a:spcPct val="0"/>
              </a:spcBef>
            </a:pPr>
            <a:r>
              <a:rPr lang="en-US" sz="1977" spc="193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Mutations in Piezo1/Piezo2 are implicated in certain neurological diseases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1823930" y="6573932"/>
            <a:ext cx="4262371" cy="330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728"/>
              </a:lnSpc>
              <a:spcBef>
                <a:spcPct val="0"/>
              </a:spcBef>
            </a:pPr>
            <a:r>
              <a:rPr lang="en-US" sz="1977" spc="193">
                <a:solidFill>
                  <a:srgbClr val="F2F4F5"/>
                </a:solidFill>
                <a:latin typeface="DM Sans"/>
                <a:ea typeface="DM Sans"/>
                <a:cs typeface="DM Sans"/>
                <a:sym typeface="DM Sans"/>
              </a:rPr>
              <a:t>Revolutionnary!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DAGk5BCB7A8</dc:identifier>
  <dcterms:modified xsi:type="dcterms:W3CDTF">2011-08-01T06:04:30Z</dcterms:modified>
  <cp:revision>1</cp:revision>
  <dc:title>Receptor</dc:title>
</cp:coreProperties>
</file>